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8" r:id="rId4"/>
    <p:sldId id="281" r:id="rId5"/>
    <p:sldId id="280" r:id="rId6"/>
    <p:sldId id="282" r:id="rId7"/>
    <p:sldId id="277" r:id="rId8"/>
    <p:sldId id="275" r:id="rId9"/>
    <p:sldId id="258" r:id="rId10"/>
    <p:sldId id="283" r:id="rId11"/>
    <p:sldId id="284" r:id="rId12"/>
    <p:sldId id="28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9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28670"/>
            <a:ext cx="8858280" cy="40824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</a:t>
            </a:r>
            <a:br>
              <a:rPr lang="ru-RU" dirty="0" smtClean="0"/>
            </a:br>
            <a:r>
              <a:rPr lang="ru-RU" dirty="0" smtClean="0"/>
              <a:t>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Персонифицированное       </a:t>
            </a:r>
            <a:br>
              <a:rPr lang="ru-RU" dirty="0" smtClean="0"/>
            </a:br>
            <a:r>
              <a:rPr lang="ru-RU" dirty="0" smtClean="0"/>
              <a:t>                                 обучение.   </a:t>
            </a:r>
            <a:br>
              <a:rPr lang="ru-RU" dirty="0" smtClean="0"/>
            </a:br>
            <a:r>
              <a:rPr lang="ru-RU" dirty="0" smtClean="0"/>
              <a:t>         Система мониторинга в школе.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14818"/>
            <a:ext cx="7772400" cy="1199704"/>
          </a:xfrm>
        </p:spPr>
        <p:txBody>
          <a:bodyPr>
            <a:normAutofit/>
          </a:bodyPr>
          <a:lstStyle/>
          <a:p>
            <a:r>
              <a:rPr lang="ru-RU" dirty="0" smtClean="0"/>
              <a:t>ПДС №1, 27.09.18, выступление Скворцовой С.С., </a:t>
            </a:r>
            <a:r>
              <a:rPr lang="ru-RU" dirty="0" err="1" smtClean="0"/>
              <a:t>Миргалеевой</a:t>
            </a:r>
            <a:r>
              <a:rPr lang="ru-RU" dirty="0" smtClean="0"/>
              <a:t> Н.В.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14290"/>
            <a:ext cx="835824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Личность в современном обществе должна быть успешной, мобильной, совершенной и достигать желаемого результата в меняющихся социальных условиях. 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в школе достичь уникального образовательного результата?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помощью каких механизмов должно быть организовано 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образовательное пространство, чтобы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обучающийся мог получить возможность создания себя как личности? </a:t>
            </a:r>
          </a:p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С.В. Камка, к.п.н., директор школы №107 г.Екатеринбурга</a:t>
            </a:r>
          </a:p>
          <a:p>
            <a:pPr algn="r"/>
            <a:endParaRPr lang="ru-RU" sz="1400" dirty="0" smtClean="0"/>
          </a:p>
          <a:p>
            <a:pPr algn="r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7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Система  педагогического мониторинга  (оценка достижения предметных результатов обучения).</a:t>
            </a:r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2. Использование актуальных педагогических технологий.</a:t>
            </a:r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3. Создание проектных  ситуаций на уроках, внеурочной  внеклассной деятельности (оценка достижения </a:t>
            </a:r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  метапредметных результатов обучения):</a:t>
            </a:r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А) сетка проектной деятельности,</a:t>
            </a:r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Б) форма отчета группы о проекте</a:t>
            </a:r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В) оценка продукта проекта (экспертная оценка проекта),</a:t>
            </a:r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Г)  оценка процесса проектирования (сформированность  метапредметных образовательных результатов  обучения)</a:t>
            </a:r>
          </a:p>
          <a:p>
            <a:pPr>
              <a:buNone/>
            </a:pP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5100" b="1" dirty="0" smtClean="0"/>
              <a:t>                </a:t>
            </a:r>
          </a:p>
          <a:p>
            <a:pPr algn="just">
              <a:buNone/>
            </a:pPr>
            <a:r>
              <a:rPr lang="ru-RU" b="1" dirty="0" smtClean="0"/>
              <a:t>            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42852"/>
            <a:ext cx="8929718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Инструменты решения задач школы и реализации задач методической работы</a:t>
            </a:r>
            <a:endParaRPr lang="ru-RU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7928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b="1" dirty="0" smtClean="0"/>
              <a:t>                </a:t>
            </a:r>
          </a:p>
          <a:p>
            <a:pPr algn="just">
              <a:buNone/>
            </a:pPr>
            <a:r>
              <a:rPr lang="ru-RU" b="1" dirty="0" smtClean="0"/>
              <a:t>            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42852"/>
            <a:ext cx="8929718" cy="92869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Сетка проектной деятельности</a:t>
            </a:r>
            <a:endParaRPr lang="ru-RU" sz="3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1" y="990280"/>
          <a:ext cx="8572558" cy="5010487"/>
        </p:xfrm>
        <a:graphic>
          <a:graphicData uri="http://schemas.openxmlformats.org/drawingml/2006/table">
            <a:tbl>
              <a:tblPr/>
              <a:tblGrid>
                <a:gridCol w="857255"/>
                <a:gridCol w="2643206"/>
                <a:gridCol w="2631579"/>
                <a:gridCol w="2440518"/>
              </a:tblGrid>
              <a:tr h="4136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Параллель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     Сроки/Предмет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6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9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 по выбору обучающихся и родителей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9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 по выбору обучающихся и родителей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0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 по выбору обучающихся и родителей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математика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9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английский язык, родной и русский языки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3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физика,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информатика и ИКТ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9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биология, химия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7928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b="1" dirty="0" smtClean="0"/>
              <a:t>                </a:t>
            </a:r>
          </a:p>
          <a:p>
            <a:pPr algn="just">
              <a:buNone/>
            </a:pPr>
            <a:r>
              <a:rPr lang="ru-RU" b="1" dirty="0" smtClean="0"/>
              <a:t>            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42852"/>
            <a:ext cx="8929718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Документальное </a:t>
            </a:r>
            <a:r>
              <a:rPr lang="ru-RU" sz="3600" smtClean="0"/>
              <a:t>оформление </a:t>
            </a:r>
            <a:br>
              <a:rPr lang="ru-RU" sz="3600" smtClean="0"/>
            </a:br>
            <a:r>
              <a:rPr lang="ru-RU" sz="3600" smtClean="0"/>
              <a:t>реализации </a:t>
            </a:r>
            <a:r>
              <a:rPr lang="ru-RU" sz="3600" dirty="0" smtClean="0"/>
              <a:t>темы </a:t>
            </a:r>
            <a:r>
              <a:rPr lang="ru-RU" sz="3600" smtClean="0"/>
              <a:t>методической работы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071678"/>
            <a:ext cx="7786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 сетка проектной деятельности,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 форма отчета группы 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проекте,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В) оценка продукта проекта (экспертная оценка проекта),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оценка процесса проектирования (сформированность  метапредметных образовательных результатов  обучения)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48577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Личные качества человека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это сложные, биологически и социально обусловленные компоненты личности. </a:t>
            </a:r>
          </a:p>
          <a:p>
            <a:pPr algn="just">
              <a:buNone/>
            </a:pP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Психологический портрет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складывается из всех личностные качества человека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285728"/>
            <a:ext cx="8564755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методической работы на 2018-2019 учебный год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«Развитие личностных качеств участников образовательного процесса, обеспечивающих  реализацию стандартов нового  поколения и профессионального стандарта педагогов».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4857784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Положительные качества человека (обучающегося):</a:t>
            </a:r>
          </a:p>
          <a:p>
            <a:pPr algn="just">
              <a:buNone/>
            </a:pPr>
            <a:r>
              <a:rPr lang="ru-RU" sz="2400" b="1" i="1" dirty="0" smtClean="0"/>
              <a:t>   </a:t>
            </a: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доброта</a:t>
            </a: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отзывчивость, трудолюбие, терпеливость, усердие, ответственность, </a:t>
            </a:r>
            <a:r>
              <a:rPr lang="ru-RU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эмпатия</a:t>
            </a: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миролюбие, дружелюбность, нравственность, высокая культура личности, верность, бескорыстие, искренность, честность, уверенность в себе, развитый интеллект, рассудительность, целеустремленность, оптимизм, жизнерадостность, практичность, активность, инициативность, решительность, смелость, надежность, аккуратность, бережливость, пунктуальность, осторожность, внимательность, обаяние, нежность, заботливость и так далее.</a:t>
            </a:r>
          </a:p>
          <a:p>
            <a:pPr algn="just">
              <a:buNone/>
            </a:pPr>
            <a:endParaRPr lang="ru-RU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Такие  качества порождают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соответствующие умения и навыки обучающихся: </a:t>
            </a:r>
          </a:p>
          <a:p>
            <a:pPr algn="just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дружить</a:t>
            </a: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любить, учиться, творить, трудиться</a:t>
            </a:r>
            <a:endParaRPr lang="ru-RU" sz="3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9245" y="285728"/>
            <a:ext cx="856475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Какими бывают качества личности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485778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Отрицательные качества человека (обучающегося):</a:t>
            </a:r>
          </a:p>
          <a:p>
            <a:pPr algn="just">
              <a:buNone/>
            </a:pPr>
            <a:r>
              <a:rPr lang="ru-RU" sz="2400" b="1" i="1" dirty="0" smtClean="0"/>
              <a:t>   </a:t>
            </a: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лживость, лицемерие, безответственность, презрение, грубость, вспыльчивость, лень, уныние, разгильдяйство, хамство, агрессивность, ненависть, нетерпимость, чрезмерный эгоизм, пассивность, безволие, нерешительность, обидчивость, заносчивость, трусость, жадность, алчность, бесчувственность, безразличие, чрезмерная самокритичность, завистливость, мстительность, неряшливость и многие-многие другие.</a:t>
            </a:r>
          </a:p>
          <a:p>
            <a:pPr algn="just">
              <a:buNone/>
            </a:pPr>
            <a:endParaRPr lang="ru-RU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Данные качества порождают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соответствующее 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поведение: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4000" i="1" dirty="0" smtClean="0"/>
              <a:t> 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лживый человек все время и всем врет, </a:t>
            </a:r>
          </a:p>
          <a:p>
            <a:pPr algn="just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ленивый и халатный не торопится выполнять работу, </a:t>
            </a:r>
          </a:p>
          <a:p>
            <a:pPr algn="just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безответственный постоянно подводит себя и других.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9245" y="285728"/>
            <a:ext cx="856475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Какими бывают качества личности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485778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Личностные качества  обучающихся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          Ключевые (базовые) компетенции обучающихся (А.В.Хуторской):</a:t>
            </a: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А)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ценностно-смысловая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компетенция, </a:t>
            </a: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Б)социально-трудовая компетенциями, </a:t>
            </a: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                         В)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компетенции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личностного самосовершенствования.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Личностные качества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школьников могут формироваться ч/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личностные УД,  обеспечивающие ценностно-смысловую ориентацию школьников:</a:t>
            </a:r>
          </a:p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1.личностное, профессиональное, жизненное самоопределение;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2.смыслообразование. т.е образование связи м/у целью учебной деятельности и ее мотивом . Т.е ученик должен задаваться вопросом: «Какое значение и какой смысл имеет для меня учение?»- и уметь на него отвечать;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3.нравственная ориентация и оценивание усваиваемого содержания,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обеспечивающего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моральный выбор. </a:t>
            </a:r>
          </a:p>
          <a:p>
            <a:pPr algn="just">
              <a:buNone/>
            </a:pPr>
            <a:endParaRPr lang="ru-RU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9245" y="285728"/>
            <a:ext cx="856475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Взаимосвязь личностных качеств обучающихся с УУД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071934" y="1785926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29684" cy="1143000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 школы на 2018-2019 учебный год: 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-обеспечить качественное совершенствование  учебно-воспитательного процесса, направленного на получение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результатов образования детей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 наибольшей степени  отвечающих социальному заказу общества.</a:t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Инструмент решения поставленной задачи: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персонифицированный подход в образовании.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485778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Персонифицированное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личностно-ориентированный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процесс обучения,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который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позволяет постоянно контролировать  текущие изменения у учащихся, осуществляемые с помощью мониторинга.</a:t>
            </a:r>
          </a:p>
          <a:p>
            <a:pPr algn="jus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Персонифицированная образовательная ситуация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это проективная ситуация. 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Персонифицированная образовательная среда –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создает условия для успешной реализации ФГOС, достижения уникального образовательного результата каждым школьником, призвана обеспечить стабильное качественное о6разование обучающихся на всех уровнях общего образования.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Персонифицированное   обучение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-персонифицированное обучения 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(С.В. Кондратьев, Т.М. Свинина и др.);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образования 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(С.В. Иванова, М.Н.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Берулава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средовый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подход в обучении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(В.А.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Яснин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В.И.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Слободчиков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Т.Н. Щербакова, Ш.А.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Амонашвили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др.); </a:t>
            </a: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-личностно- ориентированный подход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(И.С.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Якиманская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В.В. Сериков и др.)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dirty="0" smtClean="0"/>
              <a:t>Теоретические основы персонифицированного обучения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79286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Персонифицированная образовательная среда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b="1" dirty="0" smtClean="0"/>
              <a:t>                </a:t>
            </a:r>
          </a:p>
          <a:p>
            <a:pPr algn="just">
              <a:buNone/>
            </a:pPr>
            <a:r>
              <a:rPr lang="ru-RU" b="1" dirty="0" smtClean="0"/>
              <a:t>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персонифицированный,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гуманистический,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компетентностный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личностно- ориентированный,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интегрированный,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дифференцированный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подходы в образовании</a:t>
            </a:r>
          </a:p>
          <a:p>
            <a:pPr algn="just"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42852"/>
            <a:ext cx="8929718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Методологическая основа персонифицированного обучения</a:t>
            </a:r>
            <a:endParaRPr lang="ru-RU" sz="36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429124" y="1714488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195</TotalTime>
  <Words>738</Words>
  <PresentationFormat>Экран (4:3)</PresentationFormat>
  <Paragraphs>154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                                               Персонифицированное                                         обучение.             Система мониторинга в школе. </vt:lpstr>
      <vt:lpstr>    </vt:lpstr>
      <vt:lpstr>    </vt:lpstr>
      <vt:lpstr>    </vt:lpstr>
      <vt:lpstr>    </vt:lpstr>
      <vt:lpstr>               Задачи школы на 2018-2019 учебный год:    -обеспечить качественное совершенствование  учебно-воспитательного процесса, направленного на получение результатов образования детей, в наибольшей степени  отвечающих социальному заказу общества.  Инструмент решения поставленной задачи: персонифицированный подход в образовании. </vt:lpstr>
      <vt:lpstr>    Персонифицированное   обучение</vt:lpstr>
      <vt:lpstr> Теоретические основы персонифицированного обучения</vt:lpstr>
      <vt:lpstr>Методологическая основа персонифицированного обучения</vt:lpstr>
      <vt:lpstr>Инструменты решения задач школы и реализации задач методической работы</vt:lpstr>
      <vt:lpstr>Сетка проектной деятельности</vt:lpstr>
      <vt:lpstr>Документальное оформление  реализации темы методической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Любовь</dc:creator>
  <cp:lastModifiedBy>Acer</cp:lastModifiedBy>
  <cp:revision>34</cp:revision>
  <dcterms:created xsi:type="dcterms:W3CDTF">2017-12-01T06:24:32Z</dcterms:created>
  <dcterms:modified xsi:type="dcterms:W3CDTF">2018-09-26T17:10:14Z</dcterms:modified>
</cp:coreProperties>
</file>